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3" r:id="rId6"/>
    <p:sldId id="264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D6EC3-9FD0-49ED-8CE2-564472D193A4}" type="datetimeFigureOut">
              <a:rPr lang="en-US" smtClean="0"/>
              <a:t>5/21/2012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6323B-3B44-476D-AECC-3C9383AF9A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149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6323B-3B44-476D-AECC-3C9383AF9A8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257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 Dept.</a:t>
            </a:r>
            <a:r>
              <a:rPr lang="en-US" baseline="0" dirty="0" smtClean="0"/>
              <a:t> of Agriculture’s Food and Nutrition Service; US Dept. of Education, US Dept. of Health and Human Services, Centers for Disease Control and Prevention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6323B-3B44-476D-AECC-3C9383AF9A8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65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DF72-D7CC-4D0D-9A8B-566A7FA8E9D0}" type="datetimeFigureOut">
              <a:rPr lang="en-US" smtClean="0"/>
              <a:t>5/21/2012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ED6E-0CBE-4F34-BB2E-90ACF9E8B54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DF72-D7CC-4D0D-9A8B-566A7FA8E9D0}" type="datetimeFigureOut">
              <a:rPr lang="en-US" smtClean="0"/>
              <a:t>5/21/2012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ED6E-0CBE-4F34-BB2E-90ACF9E8B54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DF72-D7CC-4D0D-9A8B-566A7FA8E9D0}" type="datetimeFigureOut">
              <a:rPr lang="en-US" smtClean="0"/>
              <a:t>5/21/2012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ED6E-0CBE-4F34-BB2E-90ACF9E8B54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DF72-D7CC-4D0D-9A8B-566A7FA8E9D0}" type="datetimeFigureOut">
              <a:rPr lang="en-US" smtClean="0"/>
              <a:t>5/21/2012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ED6E-0CBE-4F34-BB2E-90ACF9E8B54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DF72-D7CC-4D0D-9A8B-566A7FA8E9D0}" type="datetimeFigureOut">
              <a:rPr lang="en-US" smtClean="0"/>
              <a:t>5/21/2012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ED6E-0CBE-4F34-BB2E-90ACF9E8B54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DF72-D7CC-4D0D-9A8B-566A7FA8E9D0}" type="datetimeFigureOut">
              <a:rPr lang="en-US" smtClean="0"/>
              <a:t>5/21/2012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ED6E-0CBE-4F34-BB2E-90ACF9E8B54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DF72-D7CC-4D0D-9A8B-566A7FA8E9D0}" type="datetimeFigureOut">
              <a:rPr lang="en-US" smtClean="0"/>
              <a:t>5/21/2012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ED6E-0CBE-4F34-BB2E-90ACF9E8B54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DF72-D7CC-4D0D-9A8B-566A7FA8E9D0}" type="datetimeFigureOut">
              <a:rPr lang="en-US" smtClean="0"/>
              <a:t>5/21/2012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ED6E-0CBE-4F34-BB2E-90ACF9E8B54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DF72-D7CC-4D0D-9A8B-566A7FA8E9D0}" type="datetimeFigureOut">
              <a:rPr lang="en-US" smtClean="0"/>
              <a:t>5/21/2012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ED6E-0CBE-4F34-BB2E-90ACF9E8B54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DF72-D7CC-4D0D-9A8B-566A7FA8E9D0}" type="datetimeFigureOut">
              <a:rPr lang="en-US" smtClean="0"/>
              <a:t>5/21/2012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ED6E-0CBE-4F34-BB2E-90ACF9E8B54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DF72-D7CC-4D0D-9A8B-566A7FA8E9D0}" type="datetimeFigureOut">
              <a:rPr lang="en-US" smtClean="0"/>
              <a:t>5/21/2012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09ED6E-0CBE-4F34-BB2E-90ACF9E8B54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409ED6E-0CBE-4F34-BB2E-90ACF9E8B54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067DF72-D7CC-4D0D-9A8B-566A7FA8E9D0}" type="datetimeFigureOut">
              <a:rPr lang="en-US" smtClean="0"/>
              <a:t>5/21/2012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7924800" cy="27654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Child Nutrition Reauthorization 2010:  </a:t>
            </a:r>
            <a:r>
              <a:rPr lang="en-US" i="1" dirty="0" smtClean="0"/>
              <a:t>Local School Wellness Policy Implementation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 algn="ctr"/>
            <a:r>
              <a:rPr lang="en-US" sz="2800" dirty="0" smtClean="0"/>
              <a:t>A response to Section 204 emphasizing implementation and assessment of new requirements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787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204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Expands upon and strengthens wellness policy because previous LEAs (local educational agencies) were not required to report on policy compliance and implementation </a:t>
            </a:r>
            <a:r>
              <a:rPr lang="en-US" sz="2800" dirty="0" smtClean="0">
                <a:sym typeface="Wingdings" pitchFamily="2" charset="2"/>
              </a:rPr>
              <a:t></a:t>
            </a:r>
            <a:endParaRPr lang="en-US" sz="2800" dirty="0" smtClean="0"/>
          </a:p>
          <a:p>
            <a:pPr lvl="1"/>
            <a:r>
              <a:rPr lang="en-US" b="1" dirty="0" smtClean="0"/>
              <a:t>Emphasizes</a:t>
            </a:r>
          </a:p>
          <a:p>
            <a:pPr lvl="2"/>
            <a:r>
              <a:rPr lang="en-US" i="1" dirty="0" smtClean="0"/>
              <a:t>Implementation/Development/Info. Dissemination  </a:t>
            </a:r>
            <a:r>
              <a:rPr lang="en-US" dirty="0" smtClean="0"/>
              <a:t>of the school wellness policy based on governmental regulations/guidelines</a:t>
            </a:r>
          </a:p>
          <a:p>
            <a:pPr lvl="3"/>
            <a:r>
              <a:rPr lang="en-US" dirty="0" smtClean="0"/>
              <a:t>To be continued by future Wellness Committee</a:t>
            </a:r>
          </a:p>
          <a:p>
            <a:pPr lvl="2"/>
            <a:r>
              <a:rPr lang="en-US" i="1" dirty="0" smtClean="0"/>
              <a:t>Assessmen</a:t>
            </a:r>
            <a:r>
              <a:rPr lang="en-US" dirty="0" smtClean="0"/>
              <a:t>t </a:t>
            </a:r>
          </a:p>
          <a:p>
            <a:pPr lvl="3"/>
            <a:r>
              <a:rPr lang="en-US" dirty="0" smtClean="0"/>
              <a:t>Team of collaborators with the intention of fostering a broad-based </a:t>
            </a:r>
            <a:r>
              <a:rPr lang="en-US" b="1" dirty="0" smtClean="0"/>
              <a:t>community</a:t>
            </a:r>
            <a:r>
              <a:rPr lang="en-US" dirty="0" smtClean="0"/>
              <a:t> support (1</a:t>
            </a:r>
            <a:r>
              <a:rPr lang="en-US" baseline="30000" dirty="0" smtClean="0"/>
              <a:t>st</a:t>
            </a:r>
            <a:r>
              <a:rPr lang="en-US" dirty="0" smtClean="0"/>
              <a:t> meeting 11/2011)</a:t>
            </a:r>
          </a:p>
          <a:p>
            <a:pPr lvl="4"/>
            <a:r>
              <a:rPr lang="en-US" dirty="0" smtClean="0"/>
              <a:t>Administrators, Teachers; P.E./Health, Student, Parents, Board member, Nurse, and Dietary (District 238’s </a:t>
            </a:r>
            <a:r>
              <a:rPr lang="en-US" i="1" dirty="0" smtClean="0"/>
              <a:t>Health and Wellness Committee)</a:t>
            </a:r>
          </a:p>
          <a:p>
            <a:pPr lvl="4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5122" name="Picture 2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105400"/>
            <a:ext cx="1815084" cy="152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717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and Wellness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Reviewed</a:t>
            </a:r>
            <a:r>
              <a:rPr lang="en-US" sz="2400" dirty="0" smtClean="0"/>
              <a:t> present policy</a:t>
            </a:r>
          </a:p>
          <a:p>
            <a:r>
              <a:rPr lang="en-US" sz="2400" b="1" dirty="0" smtClean="0"/>
              <a:t>Began moving </a:t>
            </a:r>
            <a:r>
              <a:rPr lang="en-US" sz="2400" b="1" smtClean="0"/>
              <a:t>forward by</a:t>
            </a:r>
            <a:r>
              <a:rPr lang="en-US" sz="2400" b="1" dirty="0" smtClean="0"/>
              <a:t>:</a:t>
            </a:r>
          </a:p>
          <a:p>
            <a:pPr lvl="1"/>
            <a:r>
              <a:rPr lang="en-US" sz="2400" dirty="0" smtClean="0"/>
              <a:t>Comparing old (2004)to new (2010) requirements</a:t>
            </a:r>
          </a:p>
          <a:p>
            <a:pPr lvl="1"/>
            <a:r>
              <a:rPr lang="en-US" sz="2400" dirty="0" smtClean="0"/>
              <a:t>Use of an Action Plan Checklist to </a:t>
            </a:r>
            <a:r>
              <a:rPr lang="en-US" sz="2400" i="1" dirty="0" smtClean="0"/>
              <a:t>evaluate</a:t>
            </a:r>
            <a:r>
              <a:rPr lang="en-US" sz="2400" dirty="0" smtClean="0"/>
              <a:t> how well our district has implemented the following components:</a:t>
            </a:r>
          </a:p>
          <a:p>
            <a:pPr lvl="2"/>
            <a:r>
              <a:rPr lang="en-US" sz="2400" dirty="0" smtClean="0"/>
              <a:t>Nutrition Education</a:t>
            </a:r>
          </a:p>
          <a:p>
            <a:pPr lvl="2"/>
            <a:r>
              <a:rPr lang="en-US" sz="2400" dirty="0" smtClean="0"/>
              <a:t>Physical Education/Physical Activity</a:t>
            </a:r>
          </a:p>
          <a:p>
            <a:pPr lvl="2"/>
            <a:r>
              <a:rPr lang="en-US" sz="2400" dirty="0" smtClean="0"/>
              <a:t>Nutrition Guidelines</a:t>
            </a:r>
          </a:p>
          <a:p>
            <a:pPr lvl="2"/>
            <a:r>
              <a:rPr lang="en-US" sz="2400" dirty="0" smtClean="0"/>
              <a:t>USDA Meal Guidelines/Regulations</a:t>
            </a:r>
          </a:p>
          <a:p>
            <a:pPr lvl="2"/>
            <a:endParaRPr lang="en-US" sz="2400" dirty="0" smtClean="0"/>
          </a:p>
        </p:txBody>
      </p:sp>
      <p:pic>
        <p:nvPicPr>
          <p:cNvPr id="3074" name="Picture 2" descr="C:\Users\bjohnston\AppData\Local\Microsoft\Windows\Temporary Internet Files\Content.IE5\8AIMP2SN\MC90006032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724400"/>
            <a:ext cx="1805026" cy="1281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01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MR238 Wellness Committee </a:t>
            </a:r>
            <a:r>
              <a:rPr lang="en-US" b="1" dirty="0" smtClean="0"/>
              <a:t>Survey</a:t>
            </a:r>
            <a:r>
              <a:rPr lang="en-US" dirty="0" smtClean="0"/>
              <a:t> for 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Based on “action steps” (</a:t>
            </a:r>
            <a:r>
              <a:rPr lang="en-US" sz="2800" i="1" dirty="0" smtClean="0"/>
              <a:t>applicable but not addressed, and/or don’t know) </a:t>
            </a:r>
            <a:r>
              <a:rPr lang="en-US" sz="2800" dirty="0" smtClean="0"/>
              <a:t>from Action Plan Checklist</a:t>
            </a:r>
          </a:p>
          <a:p>
            <a:r>
              <a:rPr lang="en-US" sz="2800" dirty="0" smtClean="0"/>
              <a:t>Composed of 13 questions</a:t>
            </a:r>
          </a:p>
          <a:p>
            <a:r>
              <a:rPr lang="en-US" sz="2800" dirty="0" smtClean="0"/>
              <a:t>Majority of faculty participated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Zoomerang</a:t>
            </a:r>
          </a:p>
          <a:p>
            <a:pPr lvl="1"/>
            <a:r>
              <a:rPr lang="en-US" sz="2800" dirty="0" smtClean="0"/>
              <a:t>Link sent via email</a:t>
            </a:r>
          </a:p>
          <a:p>
            <a:pPr lvl="1"/>
            <a:r>
              <a:rPr lang="en-US" sz="2800" dirty="0"/>
              <a:t> </a:t>
            </a:r>
            <a:r>
              <a:rPr lang="en-US" sz="2800" dirty="0" smtClean="0"/>
              <a:t>Results compiled by Zoomerang with trends noted by Wellness Committee</a:t>
            </a:r>
          </a:p>
          <a:p>
            <a:pPr lvl="1"/>
            <a:endParaRPr lang="en-US" sz="2800" dirty="0" smtClean="0"/>
          </a:p>
          <a:p>
            <a:pPr lvl="1"/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7400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Noted Trends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Majority </a:t>
            </a:r>
            <a:r>
              <a:rPr lang="en-US" dirty="0"/>
              <a:t>of staff willing to integrate more nutrition education if </a:t>
            </a:r>
            <a:r>
              <a:rPr lang="en-US" b="1" dirty="0"/>
              <a:t>professional</a:t>
            </a:r>
            <a:r>
              <a:rPr lang="en-US" dirty="0"/>
              <a:t> </a:t>
            </a:r>
            <a:r>
              <a:rPr lang="en-US" b="1" dirty="0"/>
              <a:t>development</a:t>
            </a:r>
            <a:r>
              <a:rPr lang="en-US" dirty="0"/>
              <a:t> provided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Nutrition Education:</a:t>
            </a:r>
          </a:p>
          <a:p>
            <a:pPr lvl="1"/>
            <a:r>
              <a:rPr lang="en-US" dirty="0" smtClean="0"/>
              <a:t>Central, Harding, and LECS: higher % of nutrition ed. integrated into curriculum vs. MRJHS and MRHS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Foods/Treats used as rewards:</a:t>
            </a:r>
          </a:p>
          <a:p>
            <a:pPr lvl="1"/>
            <a:r>
              <a:rPr lang="en-US" dirty="0" smtClean="0"/>
              <a:t>Higher usage % of  foods/treats most lacking in nutritional value in lower grades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1027" name="Picture 3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114800"/>
            <a:ext cx="1747418" cy="1769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172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Final Goals/Recommendations Based on Data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Increased Communication to:</a:t>
            </a:r>
          </a:p>
          <a:p>
            <a:pPr lvl="1"/>
            <a:r>
              <a:rPr lang="en-US" i="1" dirty="0" smtClean="0"/>
              <a:t>Families of school children/community</a:t>
            </a:r>
          </a:p>
          <a:p>
            <a:pPr lvl="2"/>
            <a:r>
              <a:rPr lang="en-US" dirty="0" smtClean="0"/>
              <a:t>School website</a:t>
            </a:r>
          </a:p>
          <a:p>
            <a:pPr lvl="2"/>
            <a:r>
              <a:rPr lang="en-US" dirty="0" smtClean="0"/>
              <a:t>Open School Board meetings</a:t>
            </a:r>
          </a:p>
          <a:p>
            <a:pPr lvl="2"/>
            <a:r>
              <a:rPr lang="en-US" dirty="0" smtClean="0"/>
              <a:t>Other options?</a:t>
            </a:r>
          </a:p>
          <a:p>
            <a:pPr lvl="1"/>
            <a:r>
              <a:rPr lang="en-US" i="1" dirty="0" smtClean="0"/>
              <a:t>Faculty/staff</a:t>
            </a:r>
          </a:p>
          <a:p>
            <a:pPr lvl="2"/>
            <a:r>
              <a:rPr lang="en-US" dirty="0" smtClean="0"/>
              <a:t>Section 204</a:t>
            </a:r>
          </a:p>
          <a:p>
            <a:pPr lvl="2"/>
            <a:r>
              <a:rPr lang="en-US" dirty="0" smtClean="0"/>
              <a:t>School Wellness 6:50 content</a:t>
            </a:r>
          </a:p>
          <a:p>
            <a:pPr lvl="2"/>
            <a:r>
              <a:rPr lang="en-US" dirty="0" smtClean="0"/>
              <a:t>Trends noted in survey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Emphasize District Nutrition/Wellness nutrition education through:</a:t>
            </a:r>
          </a:p>
          <a:p>
            <a:pPr lvl="1"/>
            <a:r>
              <a:rPr lang="en-US" dirty="0" smtClean="0"/>
              <a:t>Professional Development</a:t>
            </a:r>
          </a:p>
          <a:p>
            <a:pPr lvl="1"/>
            <a:r>
              <a:rPr lang="en-US" dirty="0" smtClean="0"/>
              <a:t>Development of a subcommittee for future compliance, evaluation and implementation</a:t>
            </a:r>
          </a:p>
          <a:p>
            <a:pPr lvl="1"/>
            <a:r>
              <a:rPr lang="en-US" dirty="0" smtClean="0"/>
              <a:t>?Goal Committee?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096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7010400" cy="16002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Potential/Anticipated New Requirements in Fall 2012</a:t>
            </a:r>
            <a:endParaRPr lang="en-US" sz="44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76400" y="2209800"/>
            <a:ext cx="6400800" cy="4191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	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3000" dirty="0" smtClean="0"/>
              <a:t>Control of food sales that compete with the District’s non-profit food service (during meal periods)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3000" dirty="0" smtClean="0"/>
              <a:t>Restricting the sales of foods of </a:t>
            </a:r>
          </a:p>
          <a:p>
            <a:pPr algn="l"/>
            <a:r>
              <a:rPr lang="en-US" sz="3000" dirty="0" smtClean="0"/>
              <a:t>     minimal nutritional value </a:t>
            </a:r>
          </a:p>
          <a:p>
            <a:pPr algn="l"/>
            <a:r>
              <a:rPr lang="en-US" sz="3000" dirty="0" smtClean="0"/>
              <a:t>     during meal periods and in vending</a:t>
            </a:r>
          </a:p>
          <a:p>
            <a:pPr algn="l"/>
            <a:r>
              <a:rPr lang="en-US" sz="3000" dirty="0"/>
              <a:t> </a:t>
            </a:r>
            <a:r>
              <a:rPr lang="en-US" sz="3000" dirty="0" smtClean="0"/>
              <a:t>    machines </a:t>
            </a:r>
          </a:p>
        </p:txBody>
      </p:sp>
      <p:pic>
        <p:nvPicPr>
          <p:cNvPr id="4099" name="Picture 3" descr="C:\Users\bjohnston\AppData\Local\Microsoft\Windows\Temporary Internet Files\Content.IE5\Y63DNLD4\MC90043682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6" y="3276600"/>
            <a:ext cx="172085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786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335</TotalTime>
  <Words>370</Words>
  <Application>Microsoft Office PowerPoint</Application>
  <PresentationFormat>On-screen Show (4:3)</PresentationFormat>
  <Paragraphs>59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Child Nutrition Reauthorization 2010:  Local School Wellness Policy Implementation</vt:lpstr>
      <vt:lpstr>Section 204</vt:lpstr>
      <vt:lpstr>Health and Wellness Committee</vt:lpstr>
      <vt:lpstr>MR238 Wellness Committee Survey for Teachers</vt:lpstr>
      <vt:lpstr>Noted Trends</vt:lpstr>
      <vt:lpstr>Final Goals/Recommendations Based on Data Summary</vt:lpstr>
      <vt:lpstr>Potential/Anticipated New Requirements in Fall 2012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Nutrition Reauthorization 2010:  Local School Wellness Policy Implementation</dc:title>
  <dc:creator>bjohnston</dc:creator>
  <cp:lastModifiedBy>Teresa Allen</cp:lastModifiedBy>
  <cp:revision>31</cp:revision>
  <dcterms:created xsi:type="dcterms:W3CDTF">2012-03-16T16:25:13Z</dcterms:created>
  <dcterms:modified xsi:type="dcterms:W3CDTF">2012-05-21T17:12:33Z</dcterms:modified>
</cp:coreProperties>
</file>